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bin" panose="020B0604020202020204" charset="0"/>
      <p:regular r:id="rId15"/>
    </p:embeddedFont>
    <p:embeddedFont>
      <p:font typeface="Unbounde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68185"/>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 HR Analytics</a:t>
            </a:r>
            <a:endParaRPr lang="en-US" sz="4400" dirty="0"/>
          </a:p>
        </p:txBody>
      </p:sp>
      <p:sp>
        <p:nvSpPr>
          <p:cNvPr id="4" name="Text 1"/>
          <p:cNvSpPr/>
          <p:nvPr/>
        </p:nvSpPr>
        <p:spPr>
          <a:xfrm>
            <a:off x="6324124" y="2731175"/>
            <a:ext cx="7468553" cy="3830241"/>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HR Analytics Dashboard provides a comprehensive view of key workforce metrics, including recruitment sources, turnover rates, diversity, and employee engagement. It highlights top-performing channels like LinkedIn and Indeed while addressing retention challenges with a 33% turnover rate. The dashboard enables deep insights into attendance, satisfaction, and termination reasons across departments, supporting targeted improvements. Interactive filters allow users to customize analysis by department, manager, and hiring dates, ensuring actionable insights. With geographic and salary visualizations, the tool aids in workforce planning and driving data-driven decisions..</a:t>
            </a:r>
            <a:endParaRPr lang="en-US" sz="1850" dirty="0"/>
          </a:p>
        </p:txBody>
      </p:sp>
      <p:sp>
        <p:nvSpPr>
          <p:cNvPr id="6" name="TextBox 5">
            <a:extLst>
              <a:ext uri="{FF2B5EF4-FFF2-40B4-BE49-F238E27FC236}">
                <a16:creationId xmlns:a16="http://schemas.microsoft.com/office/drawing/2014/main" id="{D26BCED1-4D9A-B324-022A-3A303427339A}"/>
              </a:ext>
            </a:extLst>
          </p:cNvPr>
          <p:cNvSpPr txBox="1"/>
          <p:nvPr/>
        </p:nvSpPr>
        <p:spPr>
          <a:xfrm>
            <a:off x="12741442" y="7519737"/>
            <a:ext cx="1888958" cy="709863"/>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794385" y="624126"/>
            <a:ext cx="4790599" cy="598884"/>
          </a:xfrm>
          <a:prstGeom prst="rect">
            <a:avLst/>
          </a:prstGeom>
          <a:noFill/>
          <a:ln/>
        </p:spPr>
        <p:txBody>
          <a:bodyPr wrap="none" lIns="0" tIns="0" rIns="0" bIns="0" rtlCol="0" anchor="t"/>
          <a:lstStyle/>
          <a:p>
            <a:pPr marL="0" indent="0" algn="l">
              <a:lnSpc>
                <a:spcPts val="4700"/>
              </a:lnSpc>
              <a:buNone/>
            </a:pPr>
            <a:r>
              <a:rPr lang="en-US" sz="3750" b="1" u="sng" dirty="0">
                <a:solidFill>
                  <a:srgbClr val="FFFFFF"/>
                </a:solidFill>
                <a:latin typeface="Unbounded" pitchFamily="34" charset="0"/>
                <a:ea typeface="Unbounded" pitchFamily="34" charset="-122"/>
                <a:cs typeface="Unbounded" pitchFamily="34" charset="-120"/>
              </a:rPr>
              <a:t>Key Insights</a:t>
            </a:r>
            <a:endParaRPr lang="en-US" sz="3750" dirty="0"/>
          </a:p>
        </p:txBody>
      </p:sp>
      <p:sp>
        <p:nvSpPr>
          <p:cNvPr id="4" name="Text 1"/>
          <p:cNvSpPr/>
          <p:nvPr/>
        </p:nvSpPr>
        <p:spPr>
          <a:xfrm>
            <a:off x="794385" y="1444228"/>
            <a:ext cx="7555230" cy="867966"/>
          </a:xfrm>
          <a:prstGeom prst="rect">
            <a:avLst/>
          </a:prstGeom>
          <a:noFill/>
          <a:ln/>
        </p:spPr>
        <p:txBody>
          <a:bodyPr wrap="square" lIns="0" tIns="0" rIns="0" bIns="0" rtlCol="0" anchor="t"/>
          <a:lstStyle/>
          <a:p>
            <a:pPr marL="0" indent="0" algn="l">
              <a:lnSpc>
                <a:spcPts val="3400"/>
              </a:lnSpc>
              <a:buNone/>
            </a:pPr>
            <a:r>
              <a:rPr lang="en-US" sz="2700" dirty="0">
                <a:solidFill>
                  <a:srgbClr val="FFFFFF"/>
                </a:solidFill>
                <a:latin typeface="Unbounded" pitchFamily="34" charset="0"/>
                <a:ea typeface="Unbounded" pitchFamily="34" charset="-122"/>
                <a:cs typeface="Unbounded" pitchFamily="34" charset="-120"/>
              </a:rPr>
              <a:t>Strategic Recommendations for HR Improvement</a:t>
            </a:r>
            <a:endParaRPr lang="en-US" sz="2700" dirty="0"/>
          </a:p>
        </p:txBody>
      </p:sp>
      <p:pic>
        <p:nvPicPr>
          <p:cNvPr id="5" name="Image 1" descr="preencoded.png"/>
          <p:cNvPicPr>
            <a:picLocks noChangeAspect="1"/>
          </p:cNvPicPr>
          <p:nvPr/>
        </p:nvPicPr>
        <p:blipFill>
          <a:blip r:embed="rId4"/>
          <a:stretch>
            <a:fillRect/>
          </a:stretch>
        </p:blipFill>
        <p:spPr>
          <a:xfrm>
            <a:off x="794385" y="2533412"/>
            <a:ext cx="737592" cy="1268611"/>
          </a:xfrm>
          <a:prstGeom prst="rect">
            <a:avLst/>
          </a:prstGeom>
        </p:spPr>
      </p:pic>
      <p:sp>
        <p:nvSpPr>
          <p:cNvPr id="6" name="Text 2"/>
          <p:cNvSpPr/>
          <p:nvPr/>
        </p:nvSpPr>
        <p:spPr>
          <a:xfrm>
            <a:off x="1753195" y="2680930"/>
            <a:ext cx="6596420" cy="295037"/>
          </a:xfrm>
          <a:prstGeom prst="rect">
            <a:avLst/>
          </a:prstGeom>
          <a:noFill/>
          <a:ln/>
        </p:spPr>
        <p:txBody>
          <a:bodyPr wrap="non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Absence Policies</a:t>
            </a:r>
            <a:endParaRPr lang="en-US" sz="1450" dirty="0"/>
          </a:p>
        </p:txBody>
      </p:sp>
      <p:sp>
        <p:nvSpPr>
          <p:cNvPr id="7" name="Text 3"/>
          <p:cNvSpPr/>
          <p:nvPr/>
        </p:nvSpPr>
        <p:spPr>
          <a:xfrm>
            <a:off x="1753195" y="3064431"/>
            <a:ext cx="6596420" cy="590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Address high absence rates, especially in IT/IS. Implement better, clearer absence policies.</a:t>
            </a:r>
            <a:endParaRPr lang="en-US" sz="1450" dirty="0"/>
          </a:p>
        </p:txBody>
      </p:sp>
      <p:pic>
        <p:nvPicPr>
          <p:cNvPr id="8" name="Image 2" descr="preencoded.png"/>
          <p:cNvPicPr>
            <a:picLocks noChangeAspect="1"/>
          </p:cNvPicPr>
          <p:nvPr/>
        </p:nvPicPr>
        <p:blipFill>
          <a:blip r:embed="rId5"/>
          <a:stretch>
            <a:fillRect/>
          </a:stretch>
        </p:blipFill>
        <p:spPr>
          <a:xfrm>
            <a:off x="794385" y="3802023"/>
            <a:ext cx="737592" cy="1268611"/>
          </a:xfrm>
          <a:prstGeom prst="rect">
            <a:avLst/>
          </a:prstGeom>
        </p:spPr>
      </p:pic>
      <p:sp>
        <p:nvSpPr>
          <p:cNvPr id="9" name="Text 4"/>
          <p:cNvSpPr/>
          <p:nvPr/>
        </p:nvSpPr>
        <p:spPr>
          <a:xfrm>
            <a:off x="1753195" y="3949541"/>
            <a:ext cx="6596420" cy="295037"/>
          </a:xfrm>
          <a:prstGeom prst="rect">
            <a:avLst/>
          </a:prstGeom>
          <a:noFill/>
          <a:ln/>
        </p:spPr>
        <p:txBody>
          <a:bodyPr wrap="non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Diversity Hiring</a:t>
            </a:r>
            <a:endParaRPr lang="en-US" sz="1450" dirty="0"/>
          </a:p>
        </p:txBody>
      </p:sp>
      <p:sp>
        <p:nvSpPr>
          <p:cNvPr id="10" name="Text 5"/>
          <p:cNvSpPr/>
          <p:nvPr/>
        </p:nvSpPr>
        <p:spPr>
          <a:xfrm>
            <a:off x="1753195" y="4333042"/>
            <a:ext cx="6596420" cy="590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Improve diversity by hiring more from underrepresented groups. Foster an inclusive culture.</a:t>
            </a:r>
            <a:endParaRPr lang="en-US" sz="1450" dirty="0"/>
          </a:p>
        </p:txBody>
      </p:sp>
      <p:pic>
        <p:nvPicPr>
          <p:cNvPr id="11" name="Image 3" descr="preencoded.png"/>
          <p:cNvPicPr>
            <a:picLocks noChangeAspect="1"/>
          </p:cNvPicPr>
          <p:nvPr/>
        </p:nvPicPr>
        <p:blipFill>
          <a:blip r:embed="rId6"/>
          <a:stretch>
            <a:fillRect/>
          </a:stretch>
        </p:blipFill>
        <p:spPr>
          <a:xfrm>
            <a:off x="794385" y="5070634"/>
            <a:ext cx="737592" cy="1268611"/>
          </a:xfrm>
          <a:prstGeom prst="rect">
            <a:avLst/>
          </a:prstGeom>
        </p:spPr>
      </p:pic>
      <p:sp>
        <p:nvSpPr>
          <p:cNvPr id="12" name="Text 6"/>
          <p:cNvSpPr/>
          <p:nvPr/>
        </p:nvSpPr>
        <p:spPr>
          <a:xfrm>
            <a:off x="1753195" y="5218152"/>
            <a:ext cx="6596420" cy="295037"/>
          </a:xfrm>
          <a:prstGeom prst="rect">
            <a:avLst/>
          </a:prstGeom>
          <a:noFill/>
          <a:ln/>
        </p:spPr>
        <p:txBody>
          <a:bodyPr wrap="non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Salary Alignment</a:t>
            </a:r>
            <a:endParaRPr lang="en-US" sz="1450" dirty="0"/>
          </a:p>
        </p:txBody>
      </p:sp>
      <p:sp>
        <p:nvSpPr>
          <p:cNvPr id="13" name="Text 7"/>
          <p:cNvSpPr/>
          <p:nvPr/>
        </p:nvSpPr>
        <p:spPr>
          <a:xfrm>
            <a:off x="1753195" y="5601653"/>
            <a:ext cx="6596420" cy="590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Align salaries with performance and experience. This boosts motivation and retention.</a:t>
            </a:r>
            <a:endParaRPr lang="en-US" sz="1450" dirty="0"/>
          </a:p>
        </p:txBody>
      </p:sp>
      <p:pic>
        <p:nvPicPr>
          <p:cNvPr id="14" name="Image 4" descr="preencoded.png"/>
          <p:cNvPicPr>
            <a:picLocks noChangeAspect="1"/>
          </p:cNvPicPr>
          <p:nvPr/>
        </p:nvPicPr>
        <p:blipFill>
          <a:blip r:embed="rId7"/>
          <a:stretch>
            <a:fillRect/>
          </a:stretch>
        </p:blipFill>
        <p:spPr>
          <a:xfrm>
            <a:off x="794385" y="6339245"/>
            <a:ext cx="737592" cy="1268611"/>
          </a:xfrm>
          <a:prstGeom prst="rect">
            <a:avLst/>
          </a:prstGeom>
        </p:spPr>
      </p:pic>
      <p:sp>
        <p:nvSpPr>
          <p:cNvPr id="15" name="Text 8"/>
          <p:cNvSpPr/>
          <p:nvPr/>
        </p:nvSpPr>
        <p:spPr>
          <a:xfrm>
            <a:off x="1753195" y="6486763"/>
            <a:ext cx="6596420" cy="295037"/>
          </a:xfrm>
          <a:prstGeom prst="rect">
            <a:avLst/>
          </a:prstGeom>
          <a:noFill/>
          <a:ln/>
        </p:spPr>
        <p:txBody>
          <a:bodyPr wrap="non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Employee Feedback</a:t>
            </a:r>
            <a:endParaRPr lang="en-US" sz="1450" dirty="0"/>
          </a:p>
        </p:txBody>
      </p:sp>
      <p:sp>
        <p:nvSpPr>
          <p:cNvPr id="16" name="Text 9"/>
          <p:cNvSpPr/>
          <p:nvPr/>
        </p:nvSpPr>
        <p:spPr>
          <a:xfrm>
            <a:off x="1753195" y="6870263"/>
            <a:ext cx="6596420" cy="590074"/>
          </a:xfrm>
          <a:prstGeom prst="rect">
            <a:avLst/>
          </a:prstGeom>
          <a:noFill/>
          <a:ln/>
        </p:spPr>
        <p:txBody>
          <a:bodyPr wrap="square" lIns="0" tIns="0" rIns="0" bIns="0" rtlCol="0" anchor="t"/>
          <a:lstStyle/>
          <a:p>
            <a:pPr marL="0" indent="0" algn="l">
              <a:lnSpc>
                <a:spcPts val="2300"/>
              </a:lnSpc>
              <a:buNone/>
            </a:pPr>
            <a:r>
              <a:rPr lang="en-US" sz="1450" dirty="0">
                <a:solidFill>
                  <a:srgbClr val="CAD6DE"/>
                </a:solidFill>
                <a:latin typeface="Cabin" pitchFamily="34" charset="0"/>
                <a:ea typeface="Cabin" pitchFamily="34" charset="-122"/>
                <a:cs typeface="Cabin" pitchFamily="34" charset="-120"/>
              </a:rPr>
              <a:t>Use employee feedback to enhance satisfaction and engagement. Act on insights promptly.</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782836"/>
            <a:ext cx="5378053" cy="563285"/>
          </a:xfrm>
          <a:prstGeom prst="rect">
            <a:avLst/>
          </a:prstGeom>
          <a:noFill/>
          <a:ln/>
        </p:spPr>
        <p:txBody>
          <a:bodyPr wrap="none" lIns="0" tIns="0" rIns="0" bIns="0" rtlCol="0" anchor="t"/>
          <a:lstStyle/>
          <a:p>
            <a:pPr marL="0" indent="0" algn="l">
              <a:lnSpc>
                <a:spcPts val="4400"/>
              </a:lnSpc>
              <a:buNone/>
            </a:pPr>
            <a:r>
              <a:rPr lang="en-US" sz="3500" b="1" dirty="0">
                <a:solidFill>
                  <a:srgbClr val="FFFFFF"/>
                </a:solidFill>
                <a:latin typeface="Unbounded" pitchFamily="34" charset="0"/>
                <a:ea typeface="Unbounded" pitchFamily="34" charset="-122"/>
                <a:cs typeface="Unbounded" pitchFamily="34" charset="-120"/>
              </a:rPr>
              <a:t>Recommendations</a:t>
            </a:r>
            <a:endParaRPr lang="en-US" sz="3500" dirty="0"/>
          </a:p>
        </p:txBody>
      </p:sp>
      <p:sp>
        <p:nvSpPr>
          <p:cNvPr id="3" name="Shape 1"/>
          <p:cNvSpPr/>
          <p:nvPr/>
        </p:nvSpPr>
        <p:spPr>
          <a:xfrm>
            <a:off x="7303770" y="1729026"/>
            <a:ext cx="22860" cy="5717619"/>
          </a:xfrm>
          <a:prstGeom prst="roundRect">
            <a:avLst>
              <a:gd name="adj" fmla="val 125659"/>
            </a:avLst>
          </a:prstGeom>
          <a:solidFill>
            <a:srgbClr val="49606E"/>
          </a:solidFill>
          <a:ln/>
        </p:spPr>
      </p:sp>
      <p:sp>
        <p:nvSpPr>
          <p:cNvPr id="4" name="Shape 2"/>
          <p:cNvSpPr/>
          <p:nvPr/>
        </p:nvSpPr>
        <p:spPr>
          <a:xfrm>
            <a:off x="6548199" y="1932980"/>
            <a:ext cx="574477" cy="22860"/>
          </a:xfrm>
          <a:prstGeom prst="roundRect">
            <a:avLst>
              <a:gd name="adj" fmla="val 125659"/>
            </a:avLst>
          </a:prstGeom>
          <a:solidFill>
            <a:srgbClr val="49606E"/>
          </a:solidFill>
          <a:ln/>
        </p:spPr>
      </p:sp>
      <p:sp>
        <p:nvSpPr>
          <p:cNvPr id="5" name="Shape 3"/>
          <p:cNvSpPr/>
          <p:nvPr/>
        </p:nvSpPr>
        <p:spPr>
          <a:xfrm>
            <a:off x="7099816" y="1729026"/>
            <a:ext cx="430768" cy="430768"/>
          </a:xfrm>
          <a:prstGeom prst="roundRect">
            <a:avLst>
              <a:gd name="adj" fmla="val 6668"/>
            </a:avLst>
          </a:prstGeom>
          <a:solidFill>
            <a:srgbClr val="304755"/>
          </a:solidFill>
          <a:ln/>
        </p:spPr>
      </p:sp>
      <p:pic>
        <p:nvPicPr>
          <p:cNvPr id="6" name="Image 0" descr="preencoded.png"/>
          <p:cNvPicPr>
            <a:picLocks noChangeAspect="1"/>
          </p:cNvPicPr>
          <p:nvPr/>
        </p:nvPicPr>
        <p:blipFill>
          <a:blip r:embed="rId3"/>
          <a:stretch>
            <a:fillRect/>
          </a:stretch>
        </p:blipFill>
        <p:spPr>
          <a:xfrm>
            <a:off x="7180064" y="1775460"/>
            <a:ext cx="270272" cy="337899"/>
          </a:xfrm>
          <a:prstGeom prst="rect">
            <a:avLst/>
          </a:prstGeom>
        </p:spPr>
      </p:pic>
      <p:sp>
        <p:nvSpPr>
          <p:cNvPr id="7" name="Text 4"/>
          <p:cNvSpPr/>
          <p:nvPr/>
        </p:nvSpPr>
        <p:spPr>
          <a:xfrm>
            <a:off x="3436144" y="1794748"/>
            <a:ext cx="2921556" cy="281583"/>
          </a:xfrm>
          <a:prstGeom prst="rect">
            <a:avLst/>
          </a:prstGeom>
          <a:noFill/>
          <a:ln/>
        </p:spPr>
        <p:txBody>
          <a:bodyPr wrap="none" lIns="0" tIns="0" rIns="0" bIns="0" rtlCol="0" anchor="t"/>
          <a:lstStyle/>
          <a:p>
            <a:pPr marL="0" indent="0" algn="r">
              <a:lnSpc>
                <a:spcPts val="2200"/>
              </a:lnSpc>
              <a:buNone/>
            </a:pPr>
            <a:r>
              <a:rPr lang="en-US" sz="1750" dirty="0">
                <a:solidFill>
                  <a:srgbClr val="CAD6DE"/>
                </a:solidFill>
                <a:latin typeface="Unbounded" pitchFamily="34" charset="0"/>
                <a:ea typeface="Unbounded" pitchFamily="34" charset="-122"/>
                <a:cs typeface="Unbounded" pitchFamily="34" charset="-120"/>
              </a:rPr>
              <a:t>Refine Absence Policy</a:t>
            </a:r>
            <a:endParaRPr lang="en-US" sz="1750" dirty="0"/>
          </a:p>
        </p:txBody>
      </p:sp>
      <p:sp>
        <p:nvSpPr>
          <p:cNvPr id="8" name="Text 5"/>
          <p:cNvSpPr/>
          <p:nvPr/>
        </p:nvSpPr>
        <p:spPr>
          <a:xfrm>
            <a:off x="837724" y="2191226"/>
            <a:ext cx="5519976" cy="612458"/>
          </a:xfrm>
          <a:prstGeom prst="rect">
            <a:avLst/>
          </a:prstGeom>
          <a:noFill/>
          <a:ln/>
        </p:spPr>
        <p:txBody>
          <a:bodyPr wrap="square" lIns="0" tIns="0" rIns="0" bIns="0" rtlCol="0" anchor="t"/>
          <a:lstStyle/>
          <a:p>
            <a:pPr marL="0" indent="0" algn="r">
              <a:lnSpc>
                <a:spcPts val="2400"/>
              </a:lnSpc>
              <a:buNone/>
            </a:pPr>
            <a:r>
              <a:rPr lang="en-US" sz="1500" dirty="0">
                <a:solidFill>
                  <a:srgbClr val="CAD6DE"/>
                </a:solidFill>
                <a:latin typeface="Cabin" pitchFamily="34" charset="0"/>
                <a:ea typeface="Cabin" pitchFamily="34" charset="-122"/>
                <a:cs typeface="Cabin" pitchFamily="34" charset="-120"/>
              </a:rPr>
              <a:t>Implement clearer guidelines. Reduce absenteeism, especially in IT/IS.</a:t>
            </a:r>
            <a:endParaRPr lang="en-US" sz="1500" dirty="0"/>
          </a:p>
        </p:txBody>
      </p:sp>
      <p:sp>
        <p:nvSpPr>
          <p:cNvPr id="9" name="Shape 6"/>
          <p:cNvSpPr/>
          <p:nvPr/>
        </p:nvSpPr>
        <p:spPr>
          <a:xfrm>
            <a:off x="7507724" y="3081814"/>
            <a:ext cx="574477" cy="22860"/>
          </a:xfrm>
          <a:prstGeom prst="roundRect">
            <a:avLst>
              <a:gd name="adj" fmla="val 125659"/>
            </a:avLst>
          </a:prstGeom>
          <a:solidFill>
            <a:srgbClr val="49606E"/>
          </a:solidFill>
          <a:ln/>
        </p:spPr>
      </p:sp>
      <p:sp>
        <p:nvSpPr>
          <p:cNvPr id="10" name="Shape 7"/>
          <p:cNvSpPr/>
          <p:nvPr/>
        </p:nvSpPr>
        <p:spPr>
          <a:xfrm>
            <a:off x="7099816" y="2877860"/>
            <a:ext cx="430768" cy="430768"/>
          </a:xfrm>
          <a:prstGeom prst="roundRect">
            <a:avLst>
              <a:gd name="adj" fmla="val 6668"/>
            </a:avLst>
          </a:prstGeom>
          <a:solidFill>
            <a:srgbClr val="304755"/>
          </a:solidFill>
          <a:ln/>
        </p:spPr>
      </p:sp>
      <p:pic>
        <p:nvPicPr>
          <p:cNvPr id="11" name="Image 1" descr="preencoded.png"/>
          <p:cNvPicPr>
            <a:picLocks noChangeAspect="1"/>
          </p:cNvPicPr>
          <p:nvPr/>
        </p:nvPicPr>
        <p:blipFill>
          <a:blip r:embed="rId4"/>
          <a:stretch>
            <a:fillRect/>
          </a:stretch>
        </p:blipFill>
        <p:spPr>
          <a:xfrm>
            <a:off x="7180064" y="2924294"/>
            <a:ext cx="270272" cy="337899"/>
          </a:xfrm>
          <a:prstGeom prst="rect">
            <a:avLst/>
          </a:prstGeom>
        </p:spPr>
      </p:pic>
      <p:sp>
        <p:nvSpPr>
          <p:cNvPr id="12" name="Text 8"/>
          <p:cNvSpPr/>
          <p:nvPr/>
        </p:nvSpPr>
        <p:spPr>
          <a:xfrm>
            <a:off x="8272701" y="2943582"/>
            <a:ext cx="3253026"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Enhance Diversity Hiring</a:t>
            </a:r>
            <a:endParaRPr lang="en-US" sz="1750" dirty="0"/>
          </a:p>
        </p:txBody>
      </p:sp>
      <p:sp>
        <p:nvSpPr>
          <p:cNvPr id="13" name="Text 9"/>
          <p:cNvSpPr/>
          <p:nvPr/>
        </p:nvSpPr>
        <p:spPr>
          <a:xfrm>
            <a:off x="8272701" y="3340060"/>
            <a:ext cx="5519976"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Recruit from underrepresented groups. Foster truly inclusive teams.</a:t>
            </a:r>
            <a:endParaRPr lang="en-US" sz="1500" dirty="0"/>
          </a:p>
        </p:txBody>
      </p:sp>
      <p:sp>
        <p:nvSpPr>
          <p:cNvPr id="14" name="Shape 10"/>
          <p:cNvSpPr/>
          <p:nvPr/>
        </p:nvSpPr>
        <p:spPr>
          <a:xfrm>
            <a:off x="6548199" y="4072057"/>
            <a:ext cx="574477" cy="22860"/>
          </a:xfrm>
          <a:prstGeom prst="roundRect">
            <a:avLst>
              <a:gd name="adj" fmla="val 125659"/>
            </a:avLst>
          </a:prstGeom>
          <a:solidFill>
            <a:srgbClr val="49606E"/>
          </a:solidFill>
          <a:ln/>
        </p:spPr>
      </p:sp>
      <p:sp>
        <p:nvSpPr>
          <p:cNvPr id="15" name="Shape 11"/>
          <p:cNvSpPr/>
          <p:nvPr/>
        </p:nvSpPr>
        <p:spPr>
          <a:xfrm>
            <a:off x="7099816" y="3868103"/>
            <a:ext cx="430768" cy="430768"/>
          </a:xfrm>
          <a:prstGeom prst="roundRect">
            <a:avLst>
              <a:gd name="adj" fmla="val 6668"/>
            </a:avLst>
          </a:prstGeom>
          <a:solidFill>
            <a:srgbClr val="304755"/>
          </a:solidFill>
          <a:ln/>
        </p:spPr>
      </p:sp>
      <p:pic>
        <p:nvPicPr>
          <p:cNvPr id="16" name="Image 2" descr="preencoded.png"/>
          <p:cNvPicPr>
            <a:picLocks noChangeAspect="1"/>
          </p:cNvPicPr>
          <p:nvPr/>
        </p:nvPicPr>
        <p:blipFill>
          <a:blip r:embed="rId5"/>
          <a:stretch>
            <a:fillRect/>
          </a:stretch>
        </p:blipFill>
        <p:spPr>
          <a:xfrm>
            <a:off x="7180064" y="3914537"/>
            <a:ext cx="270272" cy="337899"/>
          </a:xfrm>
          <a:prstGeom prst="rect">
            <a:avLst/>
          </a:prstGeom>
        </p:spPr>
      </p:pic>
      <p:sp>
        <p:nvSpPr>
          <p:cNvPr id="17" name="Text 12"/>
          <p:cNvSpPr/>
          <p:nvPr/>
        </p:nvSpPr>
        <p:spPr>
          <a:xfrm>
            <a:off x="3064907" y="3933825"/>
            <a:ext cx="3292793" cy="281583"/>
          </a:xfrm>
          <a:prstGeom prst="rect">
            <a:avLst/>
          </a:prstGeom>
          <a:noFill/>
          <a:ln/>
        </p:spPr>
        <p:txBody>
          <a:bodyPr wrap="none" lIns="0" tIns="0" rIns="0" bIns="0" rtlCol="0" anchor="t"/>
          <a:lstStyle/>
          <a:p>
            <a:pPr marL="0" indent="0" algn="r">
              <a:lnSpc>
                <a:spcPts val="2200"/>
              </a:lnSpc>
              <a:buNone/>
            </a:pPr>
            <a:r>
              <a:rPr lang="en-US" sz="1750" dirty="0">
                <a:solidFill>
                  <a:srgbClr val="CAD6DE"/>
                </a:solidFill>
                <a:latin typeface="Unbounded" pitchFamily="34" charset="0"/>
                <a:ea typeface="Unbounded" pitchFamily="34" charset="-122"/>
                <a:cs typeface="Unbounded" pitchFamily="34" charset="-120"/>
              </a:rPr>
              <a:t>Align Fair Compensation</a:t>
            </a:r>
            <a:endParaRPr lang="en-US" sz="1750" dirty="0"/>
          </a:p>
        </p:txBody>
      </p:sp>
      <p:sp>
        <p:nvSpPr>
          <p:cNvPr id="18" name="Text 13"/>
          <p:cNvSpPr/>
          <p:nvPr/>
        </p:nvSpPr>
        <p:spPr>
          <a:xfrm>
            <a:off x="837724" y="4330303"/>
            <a:ext cx="5519976" cy="306229"/>
          </a:xfrm>
          <a:prstGeom prst="rect">
            <a:avLst/>
          </a:prstGeom>
          <a:noFill/>
          <a:ln/>
        </p:spPr>
        <p:txBody>
          <a:bodyPr wrap="none" lIns="0" tIns="0" rIns="0" bIns="0" rtlCol="0" anchor="t"/>
          <a:lstStyle/>
          <a:p>
            <a:pPr marL="0" indent="0" algn="r">
              <a:lnSpc>
                <a:spcPts val="2400"/>
              </a:lnSpc>
              <a:buNone/>
            </a:pPr>
            <a:r>
              <a:rPr lang="en-US" sz="1500" dirty="0">
                <a:solidFill>
                  <a:srgbClr val="CAD6DE"/>
                </a:solidFill>
                <a:latin typeface="Cabin" pitchFamily="34" charset="0"/>
                <a:ea typeface="Cabin" pitchFamily="34" charset="-122"/>
                <a:cs typeface="Cabin" pitchFamily="34" charset="-120"/>
              </a:rPr>
              <a:t>Match pay to performance. Boost motivation and retention rates.</a:t>
            </a:r>
            <a:endParaRPr lang="en-US" sz="1500" dirty="0"/>
          </a:p>
        </p:txBody>
      </p:sp>
      <p:sp>
        <p:nvSpPr>
          <p:cNvPr id="19" name="Shape 14"/>
          <p:cNvSpPr/>
          <p:nvPr/>
        </p:nvSpPr>
        <p:spPr>
          <a:xfrm>
            <a:off x="7507724" y="5062418"/>
            <a:ext cx="574477" cy="22860"/>
          </a:xfrm>
          <a:prstGeom prst="roundRect">
            <a:avLst>
              <a:gd name="adj" fmla="val 125659"/>
            </a:avLst>
          </a:prstGeom>
          <a:solidFill>
            <a:srgbClr val="49606E"/>
          </a:solidFill>
          <a:ln/>
        </p:spPr>
      </p:sp>
      <p:sp>
        <p:nvSpPr>
          <p:cNvPr id="20" name="Shape 15"/>
          <p:cNvSpPr/>
          <p:nvPr/>
        </p:nvSpPr>
        <p:spPr>
          <a:xfrm>
            <a:off x="7099816" y="4858464"/>
            <a:ext cx="430768" cy="430768"/>
          </a:xfrm>
          <a:prstGeom prst="roundRect">
            <a:avLst>
              <a:gd name="adj" fmla="val 6668"/>
            </a:avLst>
          </a:prstGeom>
          <a:solidFill>
            <a:srgbClr val="304755"/>
          </a:solidFill>
          <a:ln/>
        </p:spPr>
      </p:sp>
      <p:pic>
        <p:nvPicPr>
          <p:cNvPr id="21" name="Image 3" descr="preencoded.png"/>
          <p:cNvPicPr>
            <a:picLocks noChangeAspect="1"/>
          </p:cNvPicPr>
          <p:nvPr/>
        </p:nvPicPr>
        <p:blipFill>
          <a:blip r:embed="rId6"/>
          <a:stretch>
            <a:fillRect/>
          </a:stretch>
        </p:blipFill>
        <p:spPr>
          <a:xfrm>
            <a:off x="7180064" y="4904899"/>
            <a:ext cx="270272" cy="337899"/>
          </a:xfrm>
          <a:prstGeom prst="rect">
            <a:avLst/>
          </a:prstGeom>
        </p:spPr>
      </p:pic>
      <p:sp>
        <p:nvSpPr>
          <p:cNvPr id="22" name="Text 16"/>
          <p:cNvSpPr/>
          <p:nvPr/>
        </p:nvSpPr>
        <p:spPr>
          <a:xfrm>
            <a:off x="8272701" y="4924187"/>
            <a:ext cx="4013359"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Integrate Employee Feedback</a:t>
            </a:r>
            <a:endParaRPr lang="en-US" sz="1750" dirty="0"/>
          </a:p>
        </p:txBody>
      </p:sp>
      <p:sp>
        <p:nvSpPr>
          <p:cNvPr id="23" name="Text 17"/>
          <p:cNvSpPr/>
          <p:nvPr/>
        </p:nvSpPr>
        <p:spPr>
          <a:xfrm>
            <a:off x="8272701" y="5320665"/>
            <a:ext cx="5519976"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Act on insights promptly. Enhance satisfaction and engagement.</a:t>
            </a:r>
            <a:endParaRPr lang="en-US" sz="1500" dirty="0"/>
          </a:p>
        </p:txBody>
      </p:sp>
      <p:sp>
        <p:nvSpPr>
          <p:cNvPr id="24" name="Shape 18"/>
          <p:cNvSpPr/>
          <p:nvPr/>
        </p:nvSpPr>
        <p:spPr>
          <a:xfrm>
            <a:off x="6548199" y="6052780"/>
            <a:ext cx="574477" cy="22860"/>
          </a:xfrm>
          <a:prstGeom prst="roundRect">
            <a:avLst>
              <a:gd name="adj" fmla="val 125659"/>
            </a:avLst>
          </a:prstGeom>
          <a:solidFill>
            <a:srgbClr val="49606E"/>
          </a:solidFill>
          <a:ln/>
        </p:spPr>
      </p:sp>
      <p:sp>
        <p:nvSpPr>
          <p:cNvPr id="25" name="Shape 19"/>
          <p:cNvSpPr/>
          <p:nvPr/>
        </p:nvSpPr>
        <p:spPr>
          <a:xfrm>
            <a:off x="7099816" y="5848826"/>
            <a:ext cx="430768" cy="430768"/>
          </a:xfrm>
          <a:prstGeom prst="roundRect">
            <a:avLst>
              <a:gd name="adj" fmla="val 6668"/>
            </a:avLst>
          </a:prstGeom>
          <a:solidFill>
            <a:srgbClr val="304755"/>
          </a:solidFill>
          <a:ln/>
        </p:spPr>
      </p:sp>
      <p:pic>
        <p:nvPicPr>
          <p:cNvPr id="26" name="Image 4" descr="preencoded.png"/>
          <p:cNvPicPr>
            <a:picLocks noChangeAspect="1"/>
          </p:cNvPicPr>
          <p:nvPr/>
        </p:nvPicPr>
        <p:blipFill>
          <a:blip r:embed="rId7"/>
          <a:stretch>
            <a:fillRect/>
          </a:stretch>
        </p:blipFill>
        <p:spPr>
          <a:xfrm>
            <a:off x="7180064" y="5895261"/>
            <a:ext cx="270272" cy="337899"/>
          </a:xfrm>
          <a:prstGeom prst="rect">
            <a:avLst/>
          </a:prstGeom>
        </p:spPr>
      </p:pic>
      <p:sp>
        <p:nvSpPr>
          <p:cNvPr id="27" name="Text 20"/>
          <p:cNvSpPr/>
          <p:nvPr/>
        </p:nvSpPr>
        <p:spPr>
          <a:xfrm>
            <a:off x="2714030" y="5914549"/>
            <a:ext cx="3643670" cy="281583"/>
          </a:xfrm>
          <a:prstGeom prst="rect">
            <a:avLst/>
          </a:prstGeom>
          <a:noFill/>
          <a:ln/>
        </p:spPr>
        <p:txBody>
          <a:bodyPr wrap="none" lIns="0" tIns="0" rIns="0" bIns="0" rtlCol="0" anchor="t"/>
          <a:lstStyle/>
          <a:p>
            <a:pPr marL="0" indent="0" algn="r">
              <a:lnSpc>
                <a:spcPts val="2200"/>
              </a:lnSpc>
              <a:buNone/>
            </a:pPr>
            <a:r>
              <a:rPr lang="en-US" sz="1750" dirty="0">
                <a:solidFill>
                  <a:srgbClr val="CAD6DE"/>
                </a:solidFill>
                <a:latin typeface="Unbounded" pitchFamily="34" charset="0"/>
                <a:ea typeface="Unbounded" pitchFamily="34" charset="-122"/>
                <a:cs typeface="Unbounded" pitchFamily="34" charset="-120"/>
              </a:rPr>
              <a:t>Deploy Predictive Analytics</a:t>
            </a:r>
            <a:endParaRPr lang="en-US" sz="1750" dirty="0"/>
          </a:p>
        </p:txBody>
      </p:sp>
      <p:sp>
        <p:nvSpPr>
          <p:cNvPr id="28" name="Text 21"/>
          <p:cNvSpPr/>
          <p:nvPr/>
        </p:nvSpPr>
        <p:spPr>
          <a:xfrm>
            <a:off x="837724" y="6311027"/>
            <a:ext cx="5519976" cy="306229"/>
          </a:xfrm>
          <a:prstGeom prst="rect">
            <a:avLst/>
          </a:prstGeom>
          <a:noFill/>
          <a:ln/>
        </p:spPr>
        <p:txBody>
          <a:bodyPr wrap="none" lIns="0" tIns="0" rIns="0" bIns="0" rtlCol="0" anchor="t"/>
          <a:lstStyle/>
          <a:p>
            <a:pPr marL="0" indent="0" algn="r">
              <a:lnSpc>
                <a:spcPts val="2400"/>
              </a:lnSpc>
              <a:buNone/>
            </a:pPr>
            <a:r>
              <a:rPr lang="en-US" sz="1500" dirty="0">
                <a:solidFill>
                  <a:srgbClr val="CAD6DE"/>
                </a:solidFill>
                <a:latin typeface="Cabin" pitchFamily="34" charset="0"/>
                <a:ea typeface="Cabin" pitchFamily="34" charset="-122"/>
                <a:cs typeface="Cabin" pitchFamily="34" charset="-120"/>
              </a:rPr>
              <a:t>Proactively identify risks. Reduce overall employee turnover.</a:t>
            </a:r>
            <a:endParaRPr lang="en-US" sz="1500" dirty="0"/>
          </a:p>
        </p:txBody>
      </p:sp>
      <p:sp>
        <p:nvSpPr>
          <p:cNvPr id="29" name="TextBox 28">
            <a:extLst>
              <a:ext uri="{FF2B5EF4-FFF2-40B4-BE49-F238E27FC236}">
                <a16:creationId xmlns:a16="http://schemas.microsoft.com/office/drawing/2014/main" id="{895175A9-0A96-0956-463F-435F7BC2E7C2}"/>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9957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6324124" y="3362563"/>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HR analytics project highlights critical areas for improvement. These include recruitment, turnover, diversity, and engagement. By leveraging data-driven insights, we can implement targeted strategies.</a:t>
            </a:r>
            <a:endParaRPr lang="en-US" sz="1850" dirty="0"/>
          </a:p>
        </p:txBody>
      </p:sp>
      <p:sp>
        <p:nvSpPr>
          <p:cNvPr id="5" name="Text 2"/>
          <p:cNvSpPr/>
          <p:nvPr/>
        </p:nvSpPr>
        <p:spPr>
          <a:xfrm>
            <a:off x="6324124" y="4780836"/>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Implementing predictive tools and inclusive hiring practices will enhance stability and satisfaction. Addressing these areas fosters a more engaged, motivated, and diverse workplace, contributing to long-term success.</a:t>
            </a:r>
            <a:endParaRPr lang="en-US" sz="1850" dirty="0"/>
          </a:p>
        </p:txBody>
      </p:sp>
      <p:sp>
        <p:nvSpPr>
          <p:cNvPr id="6" name="TextBox 5">
            <a:extLst>
              <a:ext uri="{FF2B5EF4-FFF2-40B4-BE49-F238E27FC236}">
                <a16:creationId xmlns:a16="http://schemas.microsoft.com/office/drawing/2014/main" id="{70F136E5-9E65-392A-3D88-716C9AA22EE4}"/>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495901"/>
            <a:ext cx="12631341"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Project Overview and Core Objectives</a:t>
            </a:r>
            <a:endParaRPr lang="en-US" sz="4400" dirty="0"/>
          </a:p>
        </p:txBody>
      </p:sp>
      <p:sp>
        <p:nvSpPr>
          <p:cNvPr id="3" name="Text 1"/>
          <p:cNvSpPr/>
          <p:nvPr/>
        </p:nvSpPr>
        <p:spPr>
          <a:xfrm>
            <a:off x="837724" y="27982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Project Scope</a:t>
            </a:r>
            <a:endParaRPr lang="en-US" sz="2200" dirty="0"/>
          </a:p>
        </p:txBody>
      </p:sp>
      <p:sp>
        <p:nvSpPr>
          <p:cNvPr id="4" name="Text 2"/>
          <p:cNvSpPr/>
          <p:nvPr/>
        </p:nvSpPr>
        <p:spPr>
          <a:xfrm>
            <a:off x="837724" y="338947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dashboard provides a comprehensive view of critical workforce metrics. These include recruitment sources, turnover, diversity, and engagement.</a:t>
            </a:r>
            <a:endParaRPr lang="en-US" sz="1850" dirty="0"/>
          </a:p>
        </p:txBody>
      </p:sp>
      <p:sp>
        <p:nvSpPr>
          <p:cNvPr id="5" name="Text 3"/>
          <p:cNvSpPr/>
          <p:nvPr/>
        </p:nvSpPr>
        <p:spPr>
          <a:xfrm>
            <a:off x="837724" y="4753928"/>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It offers deep insights into attendance, satisfaction, and termination reasons. Interactive filters customize analysis for actionable insights.</a:t>
            </a:r>
            <a:endParaRPr lang="en-US" sz="1850" dirty="0"/>
          </a:p>
        </p:txBody>
      </p:sp>
      <p:sp>
        <p:nvSpPr>
          <p:cNvPr id="6" name="Text 4"/>
          <p:cNvSpPr/>
          <p:nvPr/>
        </p:nvSpPr>
        <p:spPr>
          <a:xfrm>
            <a:off x="7614761" y="2798207"/>
            <a:ext cx="2855238"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Data Foundation</a:t>
            </a:r>
            <a:endParaRPr lang="en-US" sz="2200" dirty="0"/>
          </a:p>
        </p:txBody>
      </p:sp>
      <p:sp>
        <p:nvSpPr>
          <p:cNvPr id="7" name="Text 5"/>
          <p:cNvSpPr/>
          <p:nvPr/>
        </p:nvSpPr>
        <p:spPr>
          <a:xfrm>
            <a:off x="7614761" y="338947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analysis relies on the "HRDataset_v14.csv" file. This dataset includes recruitment, demographics, turnover, attendance, and satisfaction data.</a:t>
            </a:r>
            <a:endParaRPr lang="en-US" sz="1850" dirty="0"/>
          </a:p>
        </p:txBody>
      </p:sp>
      <p:sp>
        <p:nvSpPr>
          <p:cNvPr id="8" name="Text 6"/>
          <p:cNvSpPr/>
          <p:nvPr/>
        </p:nvSpPr>
        <p:spPr>
          <a:xfrm>
            <a:off x="7614761" y="477785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Key Objectives</a:t>
            </a:r>
            <a:endParaRPr lang="en-US" sz="2200" dirty="0"/>
          </a:p>
        </p:txBody>
      </p:sp>
      <p:sp>
        <p:nvSpPr>
          <p:cNvPr id="9" name="Text 7"/>
          <p:cNvSpPr/>
          <p:nvPr/>
        </p:nvSpPr>
        <p:spPr>
          <a:xfrm>
            <a:off x="7614761" y="5369123"/>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We aim to uncover insights into recruitment, retention, diversity, and engagement. This enables data-driven strategies to improve HR and satisfaction.</a:t>
            </a:r>
            <a:endParaRPr lang="en-US" sz="1850" dirty="0"/>
          </a:p>
        </p:txBody>
      </p:sp>
      <p:sp>
        <p:nvSpPr>
          <p:cNvPr id="14" name="TextBox 13">
            <a:extLst>
              <a:ext uri="{FF2B5EF4-FFF2-40B4-BE49-F238E27FC236}">
                <a16:creationId xmlns:a16="http://schemas.microsoft.com/office/drawing/2014/main" id="{EEAA3C5C-978F-F21A-63ED-BE30DC04D54A}"/>
              </a:ext>
            </a:extLst>
          </p:cNvPr>
          <p:cNvSpPr txBox="1"/>
          <p:nvPr/>
        </p:nvSpPr>
        <p:spPr>
          <a:xfrm>
            <a:off x="12741442" y="7519737"/>
            <a:ext cx="1888958" cy="709863"/>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1410" y="629722"/>
            <a:ext cx="12389048" cy="6973372"/>
          </a:xfrm>
          <a:prstGeom prst="rect">
            <a:avLst/>
          </a:prstGeom>
        </p:spPr>
      </p:pic>
      <p:sp>
        <p:nvSpPr>
          <p:cNvPr id="3" name="TextBox 2">
            <a:extLst>
              <a:ext uri="{FF2B5EF4-FFF2-40B4-BE49-F238E27FC236}">
                <a16:creationId xmlns:a16="http://schemas.microsoft.com/office/drawing/2014/main" id="{4D5D50B9-4FC7-225A-94C9-039F2707AC3A}"/>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7123" y="626388"/>
            <a:ext cx="12323564" cy="6979444"/>
          </a:xfrm>
          <a:prstGeom prst="rect">
            <a:avLst/>
          </a:prstGeom>
        </p:spPr>
      </p:pic>
      <p:sp>
        <p:nvSpPr>
          <p:cNvPr id="3" name="TextBox 2">
            <a:extLst>
              <a:ext uri="{FF2B5EF4-FFF2-40B4-BE49-F238E27FC236}">
                <a16:creationId xmlns:a16="http://schemas.microsoft.com/office/drawing/2014/main" id="{3963A140-7F05-C36C-D329-B1291C7F3DA6}"/>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4267" y="633770"/>
            <a:ext cx="12433102" cy="6962061"/>
          </a:xfrm>
          <a:prstGeom prst="rect">
            <a:avLst/>
          </a:prstGeom>
        </p:spPr>
      </p:pic>
      <p:sp>
        <p:nvSpPr>
          <p:cNvPr id="3" name="TextBox 2">
            <a:extLst>
              <a:ext uri="{FF2B5EF4-FFF2-40B4-BE49-F238E27FC236}">
                <a16:creationId xmlns:a16="http://schemas.microsoft.com/office/drawing/2014/main" id="{8E3C7924-E2F2-8259-46BC-F0A769C89645}"/>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93194"/>
            <a:ext cx="6995517" cy="874514"/>
          </a:xfrm>
          <a:prstGeom prst="rect">
            <a:avLst/>
          </a:prstGeom>
          <a:noFill/>
          <a:ln/>
        </p:spPr>
        <p:txBody>
          <a:bodyPr wrap="none" lIns="0" tIns="0" rIns="0" bIns="0" rtlCol="0" anchor="t"/>
          <a:lstStyle/>
          <a:p>
            <a:pPr marL="0" indent="0" algn="l">
              <a:lnSpc>
                <a:spcPts val="6850"/>
              </a:lnSpc>
              <a:buNone/>
            </a:pPr>
            <a:r>
              <a:rPr lang="en-US" sz="5500" b="1" u="sng" dirty="0">
                <a:solidFill>
                  <a:srgbClr val="FFFFFF"/>
                </a:solidFill>
                <a:latin typeface="Unbounded" pitchFamily="34" charset="0"/>
                <a:ea typeface="Unbounded" pitchFamily="34" charset="-122"/>
                <a:cs typeface="Unbounded" pitchFamily="34" charset="-120"/>
              </a:rPr>
              <a:t>Key Insights</a:t>
            </a:r>
            <a:endParaRPr lang="en-US" sz="5500" dirty="0"/>
          </a:p>
        </p:txBody>
      </p:sp>
      <p:sp>
        <p:nvSpPr>
          <p:cNvPr id="4" name="Text 1"/>
          <p:cNvSpPr/>
          <p:nvPr/>
        </p:nvSpPr>
        <p:spPr>
          <a:xfrm>
            <a:off x="6324124" y="1990844"/>
            <a:ext cx="7468553" cy="1267301"/>
          </a:xfrm>
          <a:prstGeom prst="rect">
            <a:avLst/>
          </a:prstGeom>
          <a:noFill/>
          <a:ln/>
        </p:spPr>
        <p:txBody>
          <a:bodyPr wrap="squar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Optimizing Recruitment Channels</a:t>
            </a:r>
            <a:endParaRPr lang="en-US" sz="3950" dirty="0"/>
          </a:p>
        </p:txBody>
      </p:sp>
      <p:sp>
        <p:nvSpPr>
          <p:cNvPr id="5" name="Shape 2"/>
          <p:cNvSpPr/>
          <p:nvPr/>
        </p:nvSpPr>
        <p:spPr>
          <a:xfrm>
            <a:off x="6324124" y="3581281"/>
            <a:ext cx="484703" cy="484703"/>
          </a:xfrm>
          <a:prstGeom prst="roundRect">
            <a:avLst>
              <a:gd name="adj" fmla="val 6667"/>
            </a:avLst>
          </a:prstGeom>
          <a:solidFill>
            <a:srgbClr val="304755"/>
          </a:solidFill>
          <a:ln/>
        </p:spPr>
      </p:sp>
      <p:pic>
        <p:nvPicPr>
          <p:cNvPr id="6" name="Image 1" descr="preencoded.png"/>
          <p:cNvPicPr>
            <a:picLocks noChangeAspect="1"/>
          </p:cNvPicPr>
          <p:nvPr/>
        </p:nvPicPr>
        <p:blipFill>
          <a:blip r:embed="rId4"/>
          <a:stretch>
            <a:fillRect/>
          </a:stretch>
        </p:blipFill>
        <p:spPr>
          <a:xfrm>
            <a:off x="6414373" y="3633490"/>
            <a:ext cx="304086" cy="380167"/>
          </a:xfrm>
          <a:prstGeom prst="rect">
            <a:avLst/>
          </a:prstGeom>
        </p:spPr>
      </p:pic>
      <p:sp>
        <p:nvSpPr>
          <p:cNvPr id="7" name="Text 3"/>
          <p:cNvSpPr/>
          <p:nvPr/>
        </p:nvSpPr>
        <p:spPr>
          <a:xfrm>
            <a:off x="7024211" y="3655338"/>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Top Performers</a:t>
            </a:r>
            <a:endParaRPr lang="en-US" sz="1950" dirty="0"/>
          </a:p>
        </p:txBody>
      </p:sp>
      <p:sp>
        <p:nvSpPr>
          <p:cNvPr id="8" name="Text 4"/>
          <p:cNvSpPr/>
          <p:nvPr/>
        </p:nvSpPr>
        <p:spPr>
          <a:xfrm>
            <a:off x="7024211" y="4101346"/>
            <a:ext cx="2899648" cy="1378268"/>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Indeed and LinkedIn are our most effective recruitment sources. They consistently attract high-quality candidates.</a:t>
            </a:r>
            <a:endParaRPr lang="en-US" sz="1650" dirty="0"/>
          </a:p>
        </p:txBody>
      </p:sp>
      <p:sp>
        <p:nvSpPr>
          <p:cNvPr id="9" name="Shape 5"/>
          <p:cNvSpPr/>
          <p:nvPr/>
        </p:nvSpPr>
        <p:spPr>
          <a:xfrm>
            <a:off x="10193060" y="3581281"/>
            <a:ext cx="484703" cy="484703"/>
          </a:xfrm>
          <a:prstGeom prst="roundRect">
            <a:avLst>
              <a:gd name="adj" fmla="val 6667"/>
            </a:avLst>
          </a:prstGeom>
          <a:solidFill>
            <a:srgbClr val="304755"/>
          </a:solidFill>
          <a:ln/>
        </p:spPr>
      </p:sp>
      <p:pic>
        <p:nvPicPr>
          <p:cNvPr id="10" name="Image 2" descr="preencoded.png"/>
          <p:cNvPicPr>
            <a:picLocks noChangeAspect="1"/>
          </p:cNvPicPr>
          <p:nvPr/>
        </p:nvPicPr>
        <p:blipFill>
          <a:blip r:embed="rId5"/>
          <a:stretch>
            <a:fillRect/>
          </a:stretch>
        </p:blipFill>
        <p:spPr>
          <a:xfrm>
            <a:off x="10283309" y="3671471"/>
            <a:ext cx="304086" cy="304086"/>
          </a:xfrm>
          <a:prstGeom prst="rect">
            <a:avLst/>
          </a:prstGeom>
        </p:spPr>
      </p:pic>
      <p:sp>
        <p:nvSpPr>
          <p:cNvPr id="11" name="Text 6"/>
          <p:cNvSpPr/>
          <p:nvPr/>
        </p:nvSpPr>
        <p:spPr>
          <a:xfrm>
            <a:off x="10893147" y="3655338"/>
            <a:ext cx="2899648" cy="633651"/>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Areas for Improvement</a:t>
            </a:r>
            <a:endParaRPr lang="en-US" sz="1950" dirty="0"/>
          </a:p>
        </p:txBody>
      </p:sp>
      <p:sp>
        <p:nvSpPr>
          <p:cNvPr id="12" name="Text 7"/>
          <p:cNvSpPr/>
          <p:nvPr/>
        </p:nvSpPr>
        <p:spPr>
          <a:xfrm>
            <a:off x="10893147" y="4418171"/>
            <a:ext cx="2899648" cy="1378268"/>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Career fairs and traditional advertisements need improvement. Their candidate yield is currently low.</a:t>
            </a:r>
            <a:endParaRPr lang="en-US" sz="1650" dirty="0"/>
          </a:p>
        </p:txBody>
      </p:sp>
      <p:sp>
        <p:nvSpPr>
          <p:cNvPr id="13" name="Shape 8"/>
          <p:cNvSpPr/>
          <p:nvPr/>
        </p:nvSpPr>
        <p:spPr>
          <a:xfrm>
            <a:off x="6324124" y="6227207"/>
            <a:ext cx="484703" cy="484703"/>
          </a:xfrm>
          <a:prstGeom prst="roundRect">
            <a:avLst>
              <a:gd name="adj" fmla="val 6667"/>
            </a:avLst>
          </a:prstGeom>
          <a:solidFill>
            <a:srgbClr val="304755"/>
          </a:solidFill>
          <a:ln/>
        </p:spPr>
      </p:sp>
      <p:pic>
        <p:nvPicPr>
          <p:cNvPr id="14" name="Image 3" descr="preencoded.png"/>
          <p:cNvPicPr>
            <a:picLocks noChangeAspect="1"/>
          </p:cNvPicPr>
          <p:nvPr/>
        </p:nvPicPr>
        <p:blipFill>
          <a:blip r:embed="rId6"/>
          <a:stretch>
            <a:fillRect/>
          </a:stretch>
        </p:blipFill>
        <p:spPr>
          <a:xfrm>
            <a:off x="6414373" y="6279416"/>
            <a:ext cx="304086" cy="380167"/>
          </a:xfrm>
          <a:prstGeom prst="rect">
            <a:avLst/>
          </a:prstGeom>
        </p:spPr>
      </p:pic>
      <p:sp>
        <p:nvSpPr>
          <p:cNvPr id="15" name="Text 9"/>
          <p:cNvSpPr/>
          <p:nvPr/>
        </p:nvSpPr>
        <p:spPr>
          <a:xfrm>
            <a:off x="7024211" y="6301264"/>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Strategic Focus</a:t>
            </a:r>
            <a:endParaRPr lang="en-US" sz="1950" dirty="0"/>
          </a:p>
        </p:txBody>
      </p:sp>
      <p:sp>
        <p:nvSpPr>
          <p:cNvPr id="16" name="Text 10"/>
          <p:cNvSpPr/>
          <p:nvPr/>
        </p:nvSpPr>
        <p:spPr>
          <a:xfrm>
            <a:off x="7024211" y="6747272"/>
            <a:ext cx="6768465" cy="689134"/>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We should reallocate resources to proven channels. Explore new digital strategies for greater reach.</a:t>
            </a:r>
            <a:endParaRPr lang="en-US" sz="1650" dirty="0"/>
          </a:p>
        </p:txBody>
      </p:sp>
      <p:sp>
        <p:nvSpPr>
          <p:cNvPr id="17" name="TextBox 16">
            <a:extLst>
              <a:ext uri="{FF2B5EF4-FFF2-40B4-BE49-F238E27FC236}">
                <a16:creationId xmlns:a16="http://schemas.microsoft.com/office/drawing/2014/main" id="{2CFEBB7D-0252-1C4E-722C-A21400B73896}"/>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05232"/>
            <a:ext cx="6606897" cy="825817"/>
          </a:xfrm>
          <a:prstGeom prst="rect">
            <a:avLst/>
          </a:prstGeom>
          <a:noFill/>
          <a:ln/>
        </p:spPr>
        <p:txBody>
          <a:bodyPr wrap="none" lIns="0" tIns="0" rIns="0" bIns="0" rtlCol="0" anchor="t"/>
          <a:lstStyle/>
          <a:p>
            <a:pPr marL="0" indent="0" algn="l">
              <a:lnSpc>
                <a:spcPts val="6500"/>
              </a:lnSpc>
              <a:buNone/>
            </a:pPr>
            <a:r>
              <a:rPr lang="en-US" sz="5200" b="1" u="sng" dirty="0">
                <a:solidFill>
                  <a:srgbClr val="FFFFFF"/>
                </a:solidFill>
                <a:latin typeface="Unbounded" pitchFamily="34" charset="0"/>
                <a:ea typeface="Unbounded" pitchFamily="34" charset="-122"/>
                <a:cs typeface="Unbounded" pitchFamily="34" charset="-120"/>
              </a:rPr>
              <a:t>Key Insights</a:t>
            </a:r>
            <a:endParaRPr lang="en-US" sz="5200" dirty="0"/>
          </a:p>
        </p:txBody>
      </p:sp>
      <p:sp>
        <p:nvSpPr>
          <p:cNvPr id="4" name="Text 1"/>
          <p:cNvSpPr/>
          <p:nvPr/>
        </p:nvSpPr>
        <p:spPr>
          <a:xfrm>
            <a:off x="837724" y="2036207"/>
            <a:ext cx="7468553" cy="1196816"/>
          </a:xfrm>
          <a:prstGeom prst="rect">
            <a:avLst/>
          </a:prstGeom>
          <a:noFill/>
          <a:ln/>
        </p:spPr>
        <p:txBody>
          <a:bodyPr wrap="squar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Enhancing Diversity and Inclusion</a:t>
            </a:r>
            <a:endParaRPr lang="en-US" sz="3750" dirty="0"/>
          </a:p>
        </p:txBody>
      </p:sp>
      <p:sp>
        <p:nvSpPr>
          <p:cNvPr id="5" name="Shape 2"/>
          <p:cNvSpPr/>
          <p:nvPr/>
        </p:nvSpPr>
        <p:spPr>
          <a:xfrm>
            <a:off x="837724" y="3538180"/>
            <a:ext cx="3632597" cy="2103715"/>
          </a:xfrm>
          <a:prstGeom prst="roundRect">
            <a:avLst>
              <a:gd name="adj" fmla="val 1451"/>
            </a:avLst>
          </a:prstGeom>
          <a:solidFill>
            <a:srgbClr val="304755"/>
          </a:solidFill>
          <a:ln/>
        </p:spPr>
      </p:sp>
      <p:sp>
        <p:nvSpPr>
          <p:cNvPr id="6" name="Text 3"/>
          <p:cNvSpPr/>
          <p:nvPr/>
        </p:nvSpPr>
        <p:spPr>
          <a:xfrm>
            <a:off x="1041083" y="3741539"/>
            <a:ext cx="3225879" cy="598408"/>
          </a:xfrm>
          <a:prstGeom prst="rect">
            <a:avLst/>
          </a:prstGeom>
          <a:noFill/>
          <a:ln/>
        </p:spPr>
        <p:txBody>
          <a:bodyPr wrap="squar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Current Gender Balance</a:t>
            </a:r>
            <a:endParaRPr lang="en-US" sz="1850" dirty="0"/>
          </a:p>
        </p:txBody>
      </p:sp>
      <p:sp>
        <p:nvSpPr>
          <p:cNvPr id="7" name="Text 4"/>
          <p:cNvSpPr/>
          <p:nvPr/>
        </p:nvSpPr>
        <p:spPr>
          <a:xfrm>
            <a:off x="1041083" y="4461986"/>
            <a:ext cx="3225879" cy="97655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Our workforce has a decent gender balance: 57% male and 43% female. This provides a solid foundation.</a:t>
            </a:r>
            <a:endParaRPr lang="en-US" sz="1600" dirty="0"/>
          </a:p>
        </p:txBody>
      </p:sp>
      <p:sp>
        <p:nvSpPr>
          <p:cNvPr id="8" name="Shape 5"/>
          <p:cNvSpPr/>
          <p:nvPr/>
        </p:nvSpPr>
        <p:spPr>
          <a:xfrm>
            <a:off x="4673679" y="3538180"/>
            <a:ext cx="3632597" cy="2103715"/>
          </a:xfrm>
          <a:prstGeom prst="roundRect">
            <a:avLst>
              <a:gd name="adj" fmla="val 1451"/>
            </a:avLst>
          </a:prstGeom>
          <a:solidFill>
            <a:srgbClr val="304755"/>
          </a:solidFill>
          <a:ln/>
        </p:spPr>
      </p:sp>
      <p:sp>
        <p:nvSpPr>
          <p:cNvPr id="9" name="Text 6"/>
          <p:cNvSpPr/>
          <p:nvPr/>
        </p:nvSpPr>
        <p:spPr>
          <a:xfrm>
            <a:off x="4877038" y="3741539"/>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Team Diversity</a:t>
            </a:r>
            <a:endParaRPr lang="en-US" sz="1850" dirty="0"/>
          </a:p>
        </p:txBody>
      </p:sp>
      <p:sp>
        <p:nvSpPr>
          <p:cNvPr id="10" name="Text 7"/>
          <p:cNvSpPr/>
          <p:nvPr/>
        </p:nvSpPr>
        <p:spPr>
          <a:xfrm>
            <a:off x="4877038" y="4162782"/>
            <a:ext cx="3225879" cy="97655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Diversity across individual teams can still be improved. Some departments lack sufficient representation.</a:t>
            </a:r>
            <a:endParaRPr lang="en-US" sz="1600" dirty="0"/>
          </a:p>
        </p:txBody>
      </p:sp>
      <p:sp>
        <p:nvSpPr>
          <p:cNvPr id="11" name="Shape 8"/>
          <p:cNvSpPr/>
          <p:nvPr/>
        </p:nvSpPr>
        <p:spPr>
          <a:xfrm>
            <a:off x="837724" y="5845254"/>
            <a:ext cx="7468553" cy="1478994"/>
          </a:xfrm>
          <a:prstGeom prst="roundRect">
            <a:avLst>
              <a:gd name="adj" fmla="val 2064"/>
            </a:avLst>
          </a:prstGeom>
          <a:solidFill>
            <a:srgbClr val="304755"/>
          </a:solidFill>
          <a:ln/>
        </p:spPr>
      </p:sp>
      <p:sp>
        <p:nvSpPr>
          <p:cNvPr id="12" name="Text 9"/>
          <p:cNvSpPr/>
          <p:nvPr/>
        </p:nvSpPr>
        <p:spPr>
          <a:xfrm>
            <a:off x="1041083" y="6048613"/>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Inclusion Focus</a:t>
            </a:r>
            <a:endParaRPr lang="en-US" sz="1850" dirty="0"/>
          </a:p>
        </p:txBody>
      </p:sp>
      <p:sp>
        <p:nvSpPr>
          <p:cNvPr id="13" name="Text 10"/>
          <p:cNvSpPr/>
          <p:nvPr/>
        </p:nvSpPr>
        <p:spPr>
          <a:xfrm>
            <a:off x="1041083" y="6469856"/>
            <a:ext cx="7061835" cy="651034"/>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We need to foster a more inclusive environment. This ensures all employees feel valued and heard.</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78788"/>
            <a:ext cx="7468553" cy="971550"/>
          </a:xfrm>
          <a:prstGeom prst="rect">
            <a:avLst/>
          </a:prstGeom>
          <a:noFill/>
          <a:ln/>
        </p:spPr>
        <p:txBody>
          <a:bodyPr wrap="none" lIns="0" tIns="0" rIns="0" bIns="0" rtlCol="0" anchor="t"/>
          <a:lstStyle/>
          <a:p>
            <a:pPr marL="0" indent="0" algn="l">
              <a:lnSpc>
                <a:spcPts val="7650"/>
              </a:lnSpc>
              <a:buNone/>
            </a:pPr>
            <a:r>
              <a:rPr lang="en-US" sz="6100" b="1" u="sng" dirty="0">
                <a:solidFill>
                  <a:srgbClr val="FFFFFF"/>
                </a:solidFill>
                <a:latin typeface="Unbounded" pitchFamily="34" charset="0"/>
                <a:ea typeface="Unbounded" pitchFamily="34" charset="-122"/>
                <a:cs typeface="Unbounded" pitchFamily="34" charset="-120"/>
              </a:rPr>
              <a:t>Key Insights</a:t>
            </a:r>
            <a:endParaRPr lang="en-US" sz="6100" dirty="0"/>
          </a:p>
        </p:txBody>
      </p:sp>
      <p:sp>
        <p:nvSpPr>
          <p:cNvPr id="4" name="Text 1"/>
          <p:cNvSpPr/>
          <p:nvPr/>
        </p:nvSpPr>
        <p:spPr>
          <a:xfrm>
            <a:off x="6324124" y="2109311"/>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Addressing High Turnover Rates</a:t>
            </a:r>
            <a:endParaRPr lang="en-US" sz="4400" dirty="0"/>
          </a:p>
        </p:txBody>
      </p:sp>
      <p:pic>
        <p:nvPicPr>
          <p:cNvPr id="5" name="Image 1" descr="preencoded.png"/>
          <p:cNvPicPr>
            <a:picLocks noChangeAspect="1"/>
          </p:cNvPicPr>
          <p:nvPr/>
        </p:nvPicPr>
        <p:blipFill>
          <a:blip r:embed="rId4"/>
          <a:stretch>
            <a:fillRect/>
          </a:stretch>
        </p:blipFill>
        <p:spPr>
          <a:xfrm>
            <a:off x="6324124" y="3876318"/>
            <a:ext cx="572453" cy="572453"/>
          </a:xfrm>
          <a:prstGeom prst="rect">
            <a:avLst/>
          </a:prstGeom>
        </p:spPr>
      </p:pic>
      <p:sp>
        <p:nvSpPr>
          <p:cNvPr id="6" name="Text 2"/>
          <p:cNvSpPr/>
          <p:nvPr/>
        </p:nvSpPr>
        <p:spPr>
          <a:xfrm>
            <a:off x="6324124" y="4688086"/>
            <a:ext cx="2290048"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33% Turnover</a:t>
            </a:r>
            <a:endParaRPr lang="en-US" sz="2200" dirty="0"/>
          </a:p>
        </p:txBody>
      </p:sp>
      <p:sp>
        <p:nvSpPr>
          <p:cNvPr id="7" name="Text 3"/>
          <p:cNvSpPr/>
          <p:nvPr/>
        </p:nvSpPr>
        <p:spPr>
          <a:xfrm>
            <a:off x="6324124" y="5535573"/>
            <a:ext cx="2290048"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current turnover rate stands at a high 33%. This requires immediate attention.</a:t>
            </a:r>
            <a:endParaRPr lang="en-US" sz="1850" dirty="0"/>
          </a:p>
        </p:txBody>
      </p:sp>
      <p:pic>
        <p:nvPicPr>
          <p:cNvPr id="8" name="Image 2" descr="preencoded.png"/>
          <p:cNvPicPr>
            <a:picLocks noChangeAspect="1"/>
          </p:cNvPicPr>
          <p:nvPr/>
        </p:nvPicPr>
        <p:blipFill>
          <a:blip r:embed="rId5"/>
          <a:stretch>
            <a:fillRect/>
          </a:stretch>
        </p:blipFill>
        <p:spPr>
          <a:xfrm>
            <a:off x="8913376" y="3876318"/>
            <a:ext cx="572453" cy="572453"/>
          </a:xfrm>
          <a:prstGeom prst="rect">
            <a:avLst/>
          </a:prstGeom>
        </p:spPr>
      </p:pic>
      <p:sp>
        <p:nvSpPr>
          <p:cNvPr id="9" name="Text 4"/>
          <p:cNvSpPr/>
          <p:nvPr/>
        </p:nvSpPr>
        <p:spPr>
          <a:xfrm>
            <a:off x="8913376" y="4688086"/>
            <a:ext cx="2290048"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Retention Challenges</a:t>
            </a:r>
            <a:endParaRPr lang="en-US" sz="2200" dirty="0"/>
          </a:p>
        </p:txBody>
      </p:sp>
      <p:sp>
        <p:nvSpPr>
          <p:cNvPr id="10" name="Text 5"/>
          <p:cNvSpPr/>
          <p:nvPr/>
        </p:nvSpPr>
        <p:spPr>
          <a:xfrm>
            <a:off x="8913376" y="5535573"/>
            <a:ext cx="2290048"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rate signals significant retention challenges. We are losing valuable talent.</a:t>
            </a:r>
            <a:endParaRPr lang="en-US" sz="1850" dirty="0"/>
          </a:p>
        </p:txBody>
      </p:sp>
      <p:pic>
        <p:nvPicPr>
          <p:cNvPr id="11" name="Image 3" descr="preencoded.png"/>
          <p:cNvPicPr>
            <a:picLocks noChangeAspect="1"/>
          </p:cNvPicPr>
          <p:nvPr/>
        </p:nvPicPr>
        <p:blipFill>
          <a:blip r:embed="rId6"/>
          <a:stretch>
            <a:fillRect/>
          </a:stretch>
        </p:blipFill>
        <p:spPr>
          <a:xfrm>
            <a:off x="11502628" y="3876318"/>
            <a:ext cx="572453" cy="572453"/>
          </a:xfrm>
          <a:prstGeom prst="rect">
            <a:avLst/>
          </a:prstGeom>
        </p:spPr>
      </p:pic>
      <p:sp>
        <p:nvSpPr>
          <p:cNvPr id="12" name="Text 6"/>
          <p:cNvSpPr/>
          <p:nvPr/>
        </p:nvSpPr>
        <p:spPr>
          <a:xfrm>
            <a:off x="11502628" y="4688086"/>
            <a:ext cx="2290048"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Reason Analysis</a:t>
            </a:r>
            <a:endParaRPr lang="en-US" sz="2200" dirty="0"/>
          </a:p>
        </p:txBody>
      </p:sp>
      <p:sp>
        <p:nvSpPr>
          <p:cNvPr id="13" name="Text 7"/>
          <p:cNvSpPr/>
          <p:nvPr/>
        </p:nvSpPr>
        <p:spPr>
          <a:xfrm>
            <a:off x="11502628" y="5535573"/>
            <a:ext cx="2290048"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Most terminations are due to attendance issues or career changes. Reasons vary by department.</a:t>
            </a:r>
            <a:endParaRPr lang="en-US" sz="1850" dirty="0"/>
          </a:p>
        </p:txBody>
      </p:sp>
      <p:sp>
        <p:nvSpPr>
          <p:cNvPr id="14" name="TextBox 13">
            <a:extLst>
              <a:ext uri="{FF2B5EF4-FFF2-40B4-BE49-F238E27FC236}">
                <a16:creationId xmlns:a16="http://schemas.microsoft.com/office/drawing/2014/main" id="{8B092A19-2B45-2F50-DAFC-1D072966DB5F}"/>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41878"/>
            <a:ext cx="7772757" cy="971550"/>
          </a:xfrm>
          <a:prstGeom prst="rect">
            <a:avLst/>
          </a:prstGeom>
          <a:noFill/>
          <a:ln/>
        </p:spPr>
        <p:txBody>
          <a:bodyPr wrap="none" lIns="0" tIns="0" rIns="0" bIns="0" rtlCol="0" anchor="t"/>
          <a:lstStyle/>
          <a:p>
            <a:pPr marL="0" indent="0" algn="l">
              <a:lnSpc>
                <a:spcPts val="7650"/>
              </a:lnSpc>
              <a:buNone/>
            </a:pPr>
            <a:r>
              <a:rPr lang="en-US" sz="6100" b="1" u="sng" dirty="0">
                <a:solidFill>
                  <a:srgbClr val="FFFFFF"/>
                </a:solidFill>
                <a:latin typeface="Unbounded" pitchFamily="34" charset="0"/>
                <a:ea typeface="Unbounded" pitchFamily="34" charset="-122"/>
                <a:cs typeface="Unbounded" pitchFamily="34" charset="-120"/>
              </a:rPr>
              <a:t>Key Insights</a:t>
            </a:r>
            <a:endParaRPr lang="en-US" sz="6100" dirty="0"/>
          </a:p>
        </p:txBody>
      </p:sp>
      <p:sp>
        <p:nvSpPr>
          <p:cNvPr id="3" name="Text 1"/>
          <p:cNvSpPr/>
          <p:nvPr/>
        </p:nvSpPr>
        <p:spPr>
          <a:xfrm>
            <a:off x="837724" y="2072402"/>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Boosting Employee Engagement and Satisfaction</a:t>
            </a:r>
            <a:endParaRPr lang="en-US" sz="4400" dirty="0"/>
          </a:p>
        </p:txBody>
      </p:sp>
      <p:sp>
        <p:nvSpPr>
          <p:cNvPr id="4" name="Text 2"/>
          <p:cNvSpPr/>
          <p:nvPr/>
        </p:nvSpPr>
        <p:spPr>
          <a:xfrm>
            <a:off x="1128593" y="3839408"/>
            <a:ext cx="4013954" cy="351949"/>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Production Department</a:t>
            </a:r>
            <a:endParaRPr lang="en-US" sz="2200" dirty="0"/>
          </a:p>
        </p:txBody>
      </p:sp>
      <p:sp>
        <p:nvSpPr>
          <p:cNvPr id="5" name="Text 3"/>
          <p:cNvSpPr/>
          <p:nvPr/>
        </p:nvSpPr>
        <p:spPr>
          <a:xfrm>
            <a:off x="837724" y="4334947"/>
            <a:ext cx="4304824" cy="1149072"/>
          </a:xfrm>
          <a:prstGeom prst="rect">
            <a:avLst/>
          </a:prstGeom>
          <a:noFill/>
          <a:ln/>
        </p:spPr>
        <p:txBody>
          <a:bodyPr wrap="square" lIns="0" tIns="0" rIns="0" bIns="0" rtlCol="0" anchor="t"/>
          <a:lstStyle/>
          <a:p>
            <a:pPr marL="0" indent="0" algn="r">
              <a:lnSpc>
                <a:spcPts val="3000"/>
              </a:lnSpc>
              <a:buNone/>
            </a:pPr>
            <a:r>
              <a:rPr lang="en-US" sz="1850" dirty="0">
                <a:solidFill>
                  <a:srgbClr val="CAD6DE"/>
                </a:solidFill>
                <a:latin typeface="Cabin" pitchFamily="34" charset="0"/>
                <a:ea typeface="Cabin" pitchFamily="34" charset="-122"/>
                <a:cs typeface="Cabin" pitchFamily="34" charset="-120"/>
              </a:rPr>
              <a:t>The Production department shows the highest employee satisfaction. This is a positive benchmark.</a:t>
            </a:r>
            <a:endParaRPr lang="en-US" sz="1850" dirty="0"/>
          </a:p>
        </p:txBody>
      </p:sp>
      <p:pic>
        <p:nvPicPr>
          <p:cNvPr id="6" name="Image 0" descr="preencoded.png"/>
          <p:cNvPicPr>
            <a:picLocks noChangeAspect="1"/>
          </p:cNvPicPr>
          <p:nvPr/>
        </p:nvPicPr>
        <p:blipFill>
          <a:blip r:embed="rId3"/>
          <a:stretch>
            <a:fillRect/>
          </a:stretch>
        </p:blipFill>
        <p:spPr>
          <a:xfrm>
            <a:off x="5501521" y="3849767"/>
            <a:ext cx="3627358" cy="3627358"/>
          </a:xfrm>
          <a:prstGeom prst="rect">
            <a:avLst/>
          </a:prstGeom>
        </p:spPr>
      </p:pic>
      <p:sp>
        <p:nvSpPr>
          <p:cNvPr id="7" name="Shape 4"/>
          <p:cNvSpPr/>
          <p:nvPr/>
        </p:nvSpPr>
        <p:spPr>
          <a:xfrm>
            <a:off x="5781556" y="4129802"/>
            <a:ext cx="598408" cy="598408"/>
          </a:xfrm>
          <a:prstGeom prst="roundRect">
            <a:avLst>
              <a:gd name="adj" fmla="val 1526526"/>
            </a:avLst>
          </a:prstGeom>
          <a:solidFill>
            <a:srgbClr val="304755"/>
          </a:solidFill>
          <a:ln/>
        </p:spPr>
      </p:sp>
      <p:sp>
        <p:nvSpPr>
          <p:cNvPr id="8" name="Text 5"/>
          <p:cNvSpPr/>
          <p:nvPr/>
        </p:nvSpPr>
        <p:spPr>
          <a:xfrm>
            <a:off x="5946100" y="4260652"/>
            <a:ext cx="269200" cy="336590"/>
          </a:xfrm>
          <a:prstGeom prst="rect">
            <a:avLst/>
          </a:prstGeom>
          <a:noFill/>
          <a:ln/>
        </p:spPr>
        <p:txBody>
          <a:bodyPr wrap="none" lIns="0" tIns="0" rIns="0" bIns="0" rtlCol="0" anchor="t"/>
          <a:lstStyle/>
          <a:p>
            <a:pPr marL="0" indent="0" algn="l">
              <a:lnSpc>
                <a:spcPts val="335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9" name="Text 6"/>
          <p:cNvSpPr/>
          <p:nvPr/>
        </p:nvSpPr>
        <p:spPr>
          <a:xfrm>
            <a:off x="9487853" y="383940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Other Teams</a:t>
            </a:r>
            <a:endParaRPr lang="en-US" sz="2200" dirty="0"/>
          </a:p>
        </p:txBody>
      </p:sp>
      <p:sp>
        <p:nvSpPr>
          <p:cNvPr id="10" name="Text 7"/>
          <p:cNvSpPr/>
          <p:nvPr/>
        </p:nvSpPr>
        <p:spPr>
          <a:xfrm>
            <a:off x="9487853" y="4334947"/>
            <a:ext cx="4304824"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Engagement levels in other teams need attention. We must identify specific areas for improvement.</a:t>
            </a:r>
            <a:endParaRPr lang="en-US" sz="1850" dirty="0"/>
          </a:p>
        </p:txBody>
      </p:sp>
      <p:pic>
        <p:nvPicPr>
          <p:cNvPr id="11" name="Image 1" descr="preencoded.png"/>
          <p:cNvPicPr>
            <a:picLocks noChangeAspect="1"/>
          </p:cNvPicPr>
          <p:nvPr/>
        </p:nvPicPr>
        <p:blipFill>
          <a:blip r:embed="rId4"/>
          <a:stretch>
            <a:fillRect/>
          </a:stretch>
        </p:blipFill>
        <p:spPr>
          <a:xfrm>
            <a:off x="5501521" y="3849767"/>
            <a:ext cx="3627358" cy="3627358"/>
          </a:xfrm>
          <a:prstGeom prst="rect">
            <a:avLst/>
          </a:prstGeom>
        </p:spPr>
      </p:pic>
      <p:sp>
        <p:nvSpPr>
          <p:cNvPr id="12" name="Shape 8"/>
          <p:cNvSpPr/>
          <p:nvPr/>
        </p:nvSpPr>
        <p:spPr>
          <a:xfrm>
            <a:off x="8250317" y="4129802"/>
            <a:ext cx="598408" cy="598408"/>
          </a:xfrm>
          <a:prstGeom prst="roundRect">
            <a:avLst>
              <a:gd name="adj" fmla="val 1526526"/>
            </a:avLst>
          </a:prstGeom>
          <a:solidFill>
            <a:srgbClr val="304755"/>
          </a:solidFill>
          <a:ln/>
        </p:spPr>
      </p:sp>
      <p:sp>
        <p:nvSpPr>
          <p:cNvPr id="13" name="Text 9"/>
          <p:cNvSpPr/>
          <p:nvPr/>
        </p:nvSpPr>
        <p:spPr>
          <a:xfrm>
            <a:off x="8414861" y="4260652"/>
            <a:ext cx="269200" cy="336590"/>
          </a:xfrm>
          <a:prstGeom prst="rect">
            <a:avLst/>
          </a:prstGeom>
          <a:noFill/>
          <a:ln/>
        </p:spPr>
        <p:txBody>
          <a:bodyPr wrap="none" lIns="0" tIns="0" rIns="0" bIns="0" rtlCol="0" anchor="t"/>
          <a:lstStyle/>
          <a:p>
            <a:pPr marL="0" indent="0" algn="l">
              <a:lnSpc>
                <a:spcPts val="335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14" name="Text 10"/>
          <p:cNvSpPr/>
          <p:nvPr/>
        </p:nvSpPr>
        <p:spPr>
          <a:xfrm>
            <a:off x="9487853" y="5842992"/>
            <a:ext cx="3613190"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Feedback Integration</a:t>
            </a:r>
            <a:endParaRPr lang="en-US" sz="2200" dirty="0"/>
          </a:p>
        </p:txBody>
      </p:sp>
      <p:sp>
        <p:nvSpPr>
          <p:cNvPr id="15" name="Text 11"/>
          <p:cNvSpPr/>
          <p:nvPr/>
        </p:nvSpPr>
        <p:spPr>
          <a:xfrm>
            <a:off x="9487853" y="6338530"/>
            <a:ext cx="4304824"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Employee feedback is crucial for enhancing satisfaction. We will implement structured feedback loops.</a:t>
            </a:r>
            <a:endParaRPr lang="en-US" sz="1850" dirty="0"/>
          </a:p>
        </p:txBody>
      </p:sp>
      <p:pic>
        <p:nvPicPr>
          <p:cNvPr id="16" name="Image 2" descr="preencoded.png"/>
          <p:cNvPicPr>
            <a:picLocks noChangeAspect="1"/>
          </p:cNvPicPr>
          <p:nvPr/>
        </p:nvPicPr>
        <p:blipFill>
          <a:blip r:embed="rId5"/>
          <a:stretch>
            <a:fillRect/>
          </a:stretch>
        </p:blipFill>
        <p:spPr>
          <a:xfrm>
            <a:off x="5501521" y="3849767"/>
            <a:ext cx="3627358" cy="3627358"/>
          </a:xfrm>
          <a:prstGeom prst="rect">
            <a:avLst/>
          </a:prstGeom>
        </p:spPr>
      </p:pic>
      <p:sp>
        <p:nvSpPr>
          <p:cNvPr id="17" name="Shape 12"/>
          <p:cNvSpPr/>
          <p:nvPr/>
        </p:nvSpPr>
        <p:spPr>
          <a:xfrm>
            <a:off x="8250317" y="6598563"/>
            <a:ext cx="598408" cy="598408"/>
          </a:xfrm>
          <a:prstGeom prst="roundRect">
            <a:avLst>
              <a:gd name="adj" fmla="val 1526526"/>
            </a:avLst>
          </a:prstGeom>
          <a:solidFill>
            <a:srgbClr val="304755"/>
          </a:solidFill>
          <a:ln/>
        </p:spPr>
      </p:sp>
      <p:sp>
        <p:nvSpPr>
          <p:cNvPr id="18" name="Text 13"/>
          <p:cNvSpPr/>
          <p:nvPr/>
        </p:nvSpPr>
        <p:spPr>
          <a:xfrm>
            <a:off x="8414861" y="6729412"/>
            <a:ext cx="269200" cy="336590"/>
          </a:xfrm>
          <a:prstGeom prst="rect">
            <a:avLst/>
          </a:prstGeom>
          <a:noFill/>
          <a:ln/>
        </p:spPr>
        <p:txBody>
          <a:bodyPr wrap="none" lIns="0" tIns="0" rIns="0" bIns="0" rtlCol="0" anchor="t"/>
          <a:lstStyle/>
          <a:p>
            <a:pPr marL="0" indent="0" algn="l">
              <a:lnSpc>
                <a:spcPts val="335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19" name="Text 14"/>
          <p:cNvSpPr/>
          <p:nvPr/>
        </p:nvSpPr>
        <p:spPr>
          <a:xfrm>
            <a:off x="1911310" y="5842992"/>
            <a:ext cx="3231237" cy="351949"/>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Targeted Initiatives</a:t>
            </a:r>
            <a:endParaRPr lang="en-US" sz="2200" dirty="0"/>
          </a:p>
        </p:txBody>
      </p:sp>
      <p:sp>
        <p:nvSpPr>
          <p:cNvPr id="20" name="Text 15"/>
          <p:cNvSpPr/>
          <p:nvPr/>
        </p:nvSpPr>
        <p:spPr>
          <a:xfrm>
            <a:off x="837724" y="6338530"/>
            <a:ext cx="4304824" cy="1149072"/>
          </a:xfrm>
          <a:prstGeom prst="rect">
            <a:avLst/>
          </a:prstGeom>
          <a:noFill/>
          <a:ln/>
        </p:spPr>
        <p:txBody>
          <a:bodyPr wrap="square" lIns="0" tIns="0" rIns="0" bIns="0" rtlCol="0" anchor="t"/>
          <a:lstStyle/>
          <a:p>
            <a:pPr marL="0" indent="0" algn="r">
              <a:lnSpc>
                <a:spcPts val="3000"/>
              </a:lnSpc>
              <a:buNone/>
            </a:pPr>
            <a:r>
              <a:rPr lang="en-US" sz="1850" dirty="0">
                <a:solidFill>
                  <a:srgbClr val="CAD6DE"/>
                </a:solidFill>
                <a:latin typeface="Cabin" pitchFamily="34" charset="0"/>
                <a:ea typeface="Cabin" pitchFamily="34" charset="-122"/>
                <a:cs typeface="Cabin" pitchFamily="34" charset="-120"/>
              </a:rPr>
              <a:t>Tailored initiatives are needed to boost engagement. Focus on departmental needs and concerns.</a:t>
            </a:r>
            <a:endParaRPr lang="en-US" sz="1850" dirty="0"/>
          </a:p>
        </p:txBody>
      </p:sp>
      <p:pic>
        <p:nvPicPr>
          <p:cNvPr id="21" name="Image 3" descr="preencoded.png"/>
          <p:cNvPicPr>
            <a:picLocks noChangeAspect="1"/>
          </p:cNvPicPr>
          <p:nvPr/>
        </p:nvPicPr>
        <p:blipFill>
          <a:blip r:embed="rId6"/>
          <a:stretch>
            <a:fillRect/>
          </a:stretch>
        </p:blipFill>
        <p:spPr>
          <a:xfrm>
            <a:off x="5501521" y="3849767"/>
            <a:ext cx="3627358" cy="3627358"/>
          </a:xfrm>
          <a:prstGeom prst="rect">
            <a:avLst/>
          </a:prstGeom>
        </p:spPr>
      </p:pic>
      <p:sp>
        <p:nvSpPr>
          <p:cNvPr id="22" name="Shape 16"/>
          <p:cNvSpPr/>
          <p:nvPr/>
        </p:nvSpPr>
        <p:spPr>
          <a:xfrm>
            <a:off x="5781556" y="6598563"/>
            <a:ext cx="598408" cy="598408"/>
          </a:xfrm>
          <a:prstGeom prst="roundRect">
            <a:avLst>
              <a:gd name="adj" fmla="val 1526526"/>
            </a:avLst>
          </a:prstGeom>
          <a:solidFill>
            <a:srgbClr val="304755"/>
          </a:solidFill>
          <a:ln/>
        </p:spPr>
      </p:sp>
      <p:sp>
        <p:nvSpPr>
          <p:cNvPr id="23" name="Text 17"/>
          <p:cNvSpPr/>
          <p:nvPr/>
        </p:nvSpPr>
        <p:spPr>
          <a:xfrm>
            <a:off x="5946100" y="6729412"/>
            <a:ext cx="269200" cy="336590"/>
          </a:xfrm>
          <a:prstGeom prst="rect">
            <a:avLst/>
          </a:prstGeom>
          <a:noFill/>
          <a:ln/>
        </p:spPr>
        <p:txBody>
          <a:bodyPr wrap="none" lIns="0" tIns="0" rIns="0" bIns="0" rtlCol="0" anchor="t"/>
          <a:lstStyle/>
          <a:p>
            <a:pPr marL="0" indent="0" algn="l">
              <a:lnSpc>
                <a:spcPts val="3350"/>
              </a:lnSpc>
              <a:buNone/>
            </a:pPr>
            <a:r>
              <a:rPr lang="en-US" sz="2100" dirty="0">
                <a:solidFill>
                  <a:srgbClr val="CAD6DE"/>
                </a:solidFill>
                <a:latin typeface="Unbounded" pitchFamily="34" charset="0"/>
                <a:ea typeface="Unbounded" pitchFamily="34" charset="-122"/>
                <a:cs typeface="Unbounded" pitchFamily="34" charset="-120"/>
              </a:rPr>
              <a:t>4</a:t>
            </a:r>
            <a:endParaRPr lang="en-US" sz="2100" dirty="0"/>
          </a:p>
        </p:txBody>
      </p:sp>
      <p:sp>
        <p:nvSpPr>
          <p:cNvPr id="24" name="TextBox 23">
            <a:extLst>
              <a:ext uri="{FF2B5EF4-FFF2-40B4-BE49-F238E27FC236}">
                <a16:creationId xmlns:a16="http://schemas.microsoft.com/office/drawing/2014/main" id="{475742D9-769C-FFB6-B0EA-657C780CE430}"/>
              </a:ext>
            </a:extLst>
          </p:cNvPr>
          <p:cNvSpPr txBox="1"/>
          <p:nvPr/>
        </p:nvSpPr>
        <p:spPr>
          <a:xfrm>
            <a:off x="12573000" y="7796463"/>
            <a:ext cx="2057400" cy="433137"/>
          </a:xfrm>
          <a:prstGeom prst="rect">
            <a:avLst/>
          </a:prstGeom>
          <a:solidFill>
            <a:srgbClr val="112836"/>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698</Words>
  <Application>Microsoft Office PowerPoint</Application>
  <PresentationFormat>Custom</PresentationFormat>
  <Paragraphs>84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Rakshit Bhardwaj</cp:lastModifiedBy>
  <cp:revision>2</cp:revision>
  <dcterms:created xsi:type="dcterms:W3CDTF">2025-05-31T12:55:04Z</dcterms:created>
  <dcterms:modified xsi:type="dcterms:W3CDTF">2025-05-31T12:58:27Z</dcterms:modified>
</cp:coreProperties>
</file>